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80" r:id="rId3"/>
    <p:sldId id="271" r:id="rId4"/>
    <p:sldId id="281" r:id="rId5"/>
    <p:sldId id="28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17" autoAdjust="0"/>
  </p:normalViewPr>
  <p:slideViewPr>
    <p:cSldViewPr>
      <p:cViewPr>
        <p:scale>
          <a:sx n="104" d="100"/>
          <a:sy n="104" d="100"/>
        </p:scale>
        <p:origin x="-1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D6FDF-B87F-49B3-88A9-4CFA2104C7B4}" type="datetimeFigureOut">
              <a:rPr lang="en-GB" smtClean="0"/>
              <a:pPr/>
              <a:t>03/01/2016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5E72-35FD-4BDB-96F6-21DF710B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D6FDF-B87F-49B3-88A9-4CFA2104C7B4}" type="datetimeFigureOut">
              <a:rPr lang="en-GB" smtClean="0"/>
              <a:pPr/>
              <a:t>03/01/2016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5E72-35FD-4BDB-96F6-21DF710B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D6FDF-B87F-49B3-88A9-4CFA2104C7B4}" type="datetimeFigureOut">
              <a:rPr lang="en-GB" smtClean="0"/>
              <a:pPr/>
              <a:t>03/01/2016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5E72-35FD-4BDB-96F6-21DF710B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D6FDF-B87F-49B3-88A9-4CFA2104C7B4}" type="datetimeFigureOut">
              <a:rPr lang="en-GB" smtClean="0"/>
              <a:pPr/>
              <a:t>03/01/2016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5E72-35FD-4BDB-96F6-21DF710B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D6FDF-B87F-49B3-88A9-4CFA2104C7B4}" type="datetimeFigureOut">
              <a:rPr lang="en-GB" smtClean="0"/>
              <a:pPr/>
              <a:t>03/01/2016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5E72-35FD-4BDB-96F6-21DF710B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D6FDF-B87F-49B3-88A9-4CFA2104C7B4}" type="datetimeFigureOut">
              <a:rPr lang="en-GB" smtClean="0"/>
              <a:pPr/>
              <a:t>03/01/2016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5E72-35FD-4BDB-96F6-21DF710B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D6FDF-B87F-49B3-88A9-4CFA2104C7B4}" type="datetimeFigureOut">
              <a:rPr lang="en-GB" smtClean="0"/>
              <a:pPr/>
              <a:t>03/01/2016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5E72-35FD-4BDB-96F6-21DF710B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D6FDF-B87F-49B3-88A9-4CFA2104C7B4}" type="datetimeFigureOut">
              <a:rPr lang="en-GB" smtClean="0"/>
              <a:pPr/>
              <a:t>03/01/2016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5E72-35FD-4BDB-96F6-21DF710B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D6FDF-B87F-49B3-88A9-4CFA2104C7B4}" type="datetimeFigureOut">
              <a:rPr lang="en-GB" smtClean="0"/>
              <a:pPr/>
              <a:t>03/01/2016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5E72-35FD-4BDB-96F6-21DF710B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D6FDF-B87F-49B3-88A9-4CFA2104C7B4}" type="datetimeFigureOut">
              <a:rPr lang="en-GB" smtClean="0"/>
              <a:pPr/>
              <a:t>03/01/2016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5E72-35FD-4BDB-96F6-21DF710B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D6FDF-B87F-49B3-88A9-4CFA2104C7B4}" type="datetimeFigureOut">
              <a:rPr lang="en-GB" smtClean="0"/>
              <a:pPr/>
              <a:t>03/01/2016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5E72-35FD-4BDB-96F6-21DF710B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D6FDF-B87F-49B3-88A9-4CFA2104C7B4}" type="datetimeFigureOut">
              <a:rPr lang="en-GB" smtClean="0"/>
              <a:pPr/>
              <a:t>03/01/2016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65E72-35FD-4BDB-96F6-21DF710B69C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411760" y="2420888"/>
            <a:ext cx="0" cy="28803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411760" y="5301208"/>
            <a:ext cx="38164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4116286" y="2492896"/>
            <a:ext cx="23666" cy="2808312"/>
          </a:xfrm>
          <a:prstGeom prst="line">
            <a:avLst/>
          </a:prstGeom>
          <a:ln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04048" y="5301208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Intended balances (T*)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123728" y="3717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</a:t>
            </a:r>
            <a:r>
              <a:rPr lang="en-GB" i="1" baseline="30000" dirty="0" smtClean="0"/>
              <a:t>*</a:t>
            </a:r>
            <a:endParaRPr lang="en-GB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716016" y="34290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Reserves  demand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995936" y="530120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 rot="10800000">
            <a:off x="1763687" y="2132856"/>
            <a:ext cx="738664" cy="8640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GB" dirty="0" smtClean="0"/>
              <a:t>Interest</a:t>
            </a:r>
          </a:p>
          <a:p>
            <a:r>
              <a:rPr lang="en-GB" dirty="0" smtClean="0"/>
              <a:t> rates (</a:t>
            </a:r>
            <a:r>
              <a:rPr lang="en-GB" i="1" dirty="0" err="1" smtClean="0"/>
              <a:t>i</a:t>
            </a:r>
            <a:r>
              <a:rPr lang="en-GB" dirty="0" smtClean="0"/>
              <a:t>)</a:t>
            </a:r>
            <a:endParaRPr lang="en-GB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5076056" y="3861048"/>
            <a:ext cx="43204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Freeform 52"/>
          <p:cNvSpPr/>
          <p:nvPr/>
        </p:nvSpPr>
        <p:spPr>
          <a:xfrm rot="291351">
            <a:off x="2500383" y="3360204"/>
            <a:ext cx="1362640" cy="431340"/>
          </a:xfrm>
          <a:custGeom>
            <a:avLst/>
            <a:gdLst>
              <a:gd name="connsiteX0" fmla="*/ 0 w 1514475"/>
              <a:gd name="connsiteY0" fmla="*/ 116681 h 816769"/>
              <a:gd name="connsiteX1" fmla="*/ 957263 w 1514475"/>
              <a:gd name="connsiteY1" fmla="*/ 116681 h 816769"/>
              <a:gd name="connsiteX2" fmla="*/ 1514475 w 1514475"/>
              <a:gd name="connsiteY2" fmla="*/ 816769 h 81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4475" h="816769">
                <a:moveTo>
                  <a:pt x="0" y="116681"/>
                </a:moveTo>
                <a:cubicBezTo>
                  <a:pt x="352425" y="58340"/>
                  <a:pt x="704851" y="0"/>
                  <a:pt x="957263" y="116681"/>
                </a:cubicBezTo>
                <a:cubicBezTo>
                  <a:pt x="1209675" y="233362"/>
                  <a:pt x="1419225" y="695325"/>
                  <a:pt x="1514475" y="81676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Freeform 54"/>
          <p:cNvSpPr/>
          <p:nvPr/>
        </p:nvSpPr>
        <p:spPr>
          <a:xfrm rot="11111879">
            <a:off x="4401168" y="4077641"/>
            <a:ext cx="1590427" cy="506836"/>
          </a:xfrm>
          <a:custGeom>
            <a:avLst/>
            <a:gdLst>
              <a:gd name="connsiteX0" fmla="*/ 0 w 1514475"/>
              <a:gd name="connsiteY0" fmla="*/ 116681 h 816769"/>
              <a:gd name="connsiteX1" fmla="*/ 957263 w 1514475"/>
              <a:gd name="connsiteY1" fmla="*/ 116681 h 816769"/>
              <a:gd name="connsiteX2" fmla="*/ 1514475 w 1514475"/>
              <a:gd name="connsiteY2" fmla="*/ 816769 h 81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4475" h="816769">
                <a:moveTo>
                  <a:pt x="0" y="116681"/>
                </a:moveTo>
                <a:cubicBezTo>
                  <a:pt x="352425" y="58340"/>
                  <a:pt x="704851" y="0"/>
                  <a:pt x="957263" y="116681"/>
                </a:cubicBezTo>
                <a:cubicBezTo>
                  <a:pt x="1209675" y="233362"/>
                  <a:pt x="1419225" y="695325"/>
                  <a:pt x="1514475" y="81676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sp>
        <p:nvSpPr>
          <p:cNvPr id="59" name="TextBox 58"/>
          <p:cNvSpPr txBox="1"/>
          <p:nvPr/>
        </p:nvSpPr>
        <p:spPr>
          <a:xfrm>
            <a:off x="1763688" y="321297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</a:t>
            </a:r>
            <a:r>
              <a:rPr lang="en-GB" i="1" baseline="30000" dirty="0" smtClean="0"/>
              <a:t>*</a:t>
            </a:r>
            <a:r>
              <a:rPr lang="en-GB" i="1" dirty="0" smtClean="0"/>
              <a:t>+ s</a:t>
            </a:r>
            <a:endParaRPr lang="en-GB" i="1" dirty="0"/>
          </a:p>
        </p:txBody>
      </p:sp>
      <p:sp>
        <p:nvSpPr>
          <p:cNvPr id="60" name="TextBox 59"/>
          <p:cNvSpPr txBox="1"/>
          <p:nvPr/>
        </p:nvSpPr>
        <p:spPr>
          <a:xfrm>
            <a:off x="1763688" y="41397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</a:t>
            </a:r>
            <a:r>
              <a:rPr lang="en-GB" i="1" baseline="30000" dirty="0" smtClean="0"/>
              <a:t>*</a:t>
            </a:r>
            <a:r>
              <a:rPr lang="en-GB" i="1" dirty="0" smtClean="0"/>
              <a:t>- s</a:t>
            </a:r>
          </a:p>
        </p:txBody>
      </p:sp>
      <p:sp>
        <p:nvSpPr>
          <p:cNvPr id="21" name="Freeform 20"/>
          <p:cNvSpPr/>
          <p:nvPr/>
        </p:nvSpPr>
        <p:spPr>
          <a:xfrm>
            <a:off x="3851920" y="3861048"/>
            <a:ext cx="576064" cy="144016"/>
          </a:xfrm>
          <a:custGeom>
            <a:avLst/>
            <a:gdLst>
              <a:gd name="connsiteX0" fmla="*/ 0 w 971550"/>
              <a:gd name="connsiteY0" fmla="*/ 0 h 190500"/>
              <a:gd name="connsiteX1" fmla="*/ 266700 w 971550"/>
              <a:gd name="connsiteY1" fmla="*/ 104775 h 190500"/>
              <a:gd name="connsiteX2" fmla="*/ 714375 w 971550"/>
              <a:gd name="connsiteY2" fmla="*/ 114300 h 190500"/>
              <a:gd name="connsiteX3" fmla="*/ 971550 w 971550"/>
              <a:gd name="connsiteY3" fmla="*/ 19050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1550" h="190500">
                <a:moveTo>
                  <a:pt x="0" y="0"/>
                </a:moveTo>
                <a:cubicBezTo>
                  <a:pt x="73819" y="42862"/>
                  <a:pt x="147638" y="85725"/>
                  <a:pt x="266700" y="104775"/>
                </a:cubicBezTo>
                <a:cubicBezTo>
                  <a:pt x="385763" y="123825"/>
                  <a:pt x="596900" y="100013"/>
                  <a:pt x="714375" y="114300"/>
                </a:cubicBezTo>
                <a:cubicBezTo>
                  <a:pt x="831850" y="128587"/>
                  <a:pt x="935038" y="180975"/>
                  <a:pt x="971550" y="19050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3851920" y="3068960"/>
            <a:ext cx="0" cy="1368152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4427984" y="3044443"/>
            <a:ext cx="0" cy="1392669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411760" y="3933056"/>
            <a:ext cx="201622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419872" y="278092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(1-</a:t>
            </a:r>
            <a:r>
              <a:rPr lang="el-GR" sz="1400" i="1" dirty="0" smtClean="0"/>
              <a:t>α</a:t>
            </a:r>
            <a:r>
              <a:rPr lang="en-GB" sz="1400" i="1" dirty="0" smtClean="0"/>
              <a:t>)R</a:t>
            </a:r>
            <a:endParaRPr lang="en-GB" sz="1400" i="1" dirty="0"/>
          </a:p>
        </p:txBody>
      </p:sp>
      <p:sp>
        <p:nvSpPr>
          <p:cNvPr id="64" name="TextBox 63"/>
          <p:cNvSpPr txBox="1"/>
          <p:nvPr/>
        </p:nvSpPr>
        <p:spPr>
          <a:xfrm>
            <a:off x="4211960" y="278092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(1+</a:t>
            </a:r>
            <a:r>
              <a:rPr lang="el-GR" sz="1400" i="1" dirty="0" smtClean="0"/>
              <a:t>α</a:t>
            </a:r>
            <a:r>
              <a:rPr lang="en-GB" sz="1400" i="1" dirty="0" smtClean="0"/>
              <a:t>)R</a:t>
            </a:r>
            <a:endParaRPr lang="en-GB" sz="14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1907704" y="404664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1: The demand curve for reserves with a target range</a:t>
            </a:r>
            <a:endParaRPr lang="ko-KR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347864" y="213285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Reserve  supply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2060104" y="926396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(a) Effect of a reserve target range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411760" y="2420888"/>
            <a:ext cx="0" cy="28803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411760" y="5301208"/>
            <a:ext cx="38164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4116286" y="2996952"/>
            <a:ext cx="23666" cy="2304256"/>
          </a:xfrm>
          <a:prstGeom prst="line">
            <a:avLst/>
          </a:prstGeom>
          <a:ln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932040" y="5301208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Intended balances (T*)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123728" y="3717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</a:t>
            </a:r>
            <a:r>
              <a:rPr lang="en-GB" i="1" baseline="30000" dirty="0" smtClean="0"/>
              <a:t>*</a:t>
            </a:r>
            <a:endParaRPr lang="en-GB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788024" y="335699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Reserve  demand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995936" y="530120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</a:t>
            </a:r>
            <a:endParaRPr lang="en-GB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5076056" y="3861048"/>
            <a:ext cx="43204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Freeform 52"/>
          <p:cNvSpPr/>
          <p:nvPr/>
        </p:nvSpPr>
        <p:spPr>
          <a:xfrm rot="291351">
            <a:off x="2500383" y="3360204"/>
            <a:ext cx="1362640" cy="431340"/>
          </a:xfrm>
          <a:custGeom>
            <a:avLst/>
            <a:gdLst>
              <a:gd name="connsiteX0" fmla="*/ 0 w 1514475"/>
              <a:gd name="connsiteY0" fmla="*/ 116681 h 816769"/>
              <a:gd name="connsiteX1" fmla="*/ 957263 w 1514475"/>
              <a:gd name="connsiteY1" fmla="*/ 116681 h 816769"/>
              <a:gd name="connsiteX2" fmla="*/ 1514475 w 1514475"/>
              <a:gd name="connsiteY2" fmla="*/ 816769 h 81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4475" h="816769">
                <a:moveTo>
                  <a:pt x="0" y="116681"/>
                </a:moveTo>
                <a:cubicBezTo>
                  <a:pt x="352425" y="58340"/>
                  <a:pt x="704851" y="0"/>
                  <a:pt x="957263" y="116681"/>
                </a:cubicBezTo>
                <a:cubicBezTo>
                  <a:pt x="1209675" y="233362"/>
                  <a:pt x="1419225" y="695325"/>
                  <a:pt x="1514475" y="81676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Freeform 54"/>
          <p:cNvSpPr/>
          <p:nvPr/>
        </p:nvSpPr>
        <p:spPr>
          <a:xfrm rot="11111879">
            <a:off x="4401168" y="4077641"/>
            <a:ext cx="1590427" cy="506836"/>
          </a:xfrm>
          <a:custGeom>
            <a:avLst/>
            <a:gdLst>
              <a:gd name="connsiteX0" fmla="*/ 0 w 1514475"/>
              <a:gd name="connsiteY0" fmla="*/ 116681 h 816769"/>
              <a:gd name="connsiteX1" fmla="*/ 957263 w 1514475"/>
              <a:gd name="connsiteY1" fmla="*/ 116681 h 816769"/>
              <a:gd name="connsiteX2" fmla="*/ 1514475 w 1514475"/>
              <a:gd name="connsiteY2" fmla="*/ 816769 h 81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4475" h="816769">
                <a:moveTo>
                  <a:pt x="0" y="116681"/>
                </a:moveTo>
                <a:cubicBezTo>
                  <a:pt x="352425" y="58340"/>
                  <a:pt x="704851" y="0"/>
                  <a:pt x="957263" y="116681"/>
                </a:cubicBezTo>
                <a:cubicBezTo>
                  <a:pt x="1209675" y="233362"/>
                  <a:pt x="1419225" y="695325"/>
                  <a:pt x="1514475" y="81676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sp>
        <p:nvSpPr>
          <p:cNvPr id="59" name="TextBox 58"/>
          <p:cNvSpPr txBox="1"/>
          <p:nvPr/>
        </p:nvSpPr>
        <p:spPr>
          <a:xfrm>
            <a:off x="1763688" y="321297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</a:t>
            </a:r>
            <a:r>
              <a:rPr lang="en-GB" i="1" baseline="30000" dirty="0" smtClean="0"/>
              <a:t>*</a:t>
            </a:r>
            <a:r>
              <a:rPr lang="en-GB" i="1" dirty="0" smtClean="0"/>
              <a:t>+ </a:t>
            </a:r>
            <a:r>
              <a:rPr lang="en-GB" i="1" dirty="0" err="1" smtClean="0"/>
              <a:t>s</a:t>
            </a:r>
            <a:r>
              <a:rPr lang="en-GB" i="1" baseline="-25000" dirty="0" err="1" smtClean="0"/>
              <a:t>L</a:t>
            </a:r>
            <a:endParaRPr lang="en-GB" i="1" dirty="0"/>
          </a:p>
        </p:txBody>
      </p:sp>
      <p:sp>
        <p:nvSpPr>
          <p:cNvPr id="60" name="TextBox 59"/>
          <p:cNvSpPr txBox="1"/>
          <p:nvPr/>
        </p:nvSpPr>
        <p:spPr>
          <a:xfrm>
            <a:off x="1763688" y="41397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</a:t>
            </a:r>
            <a:r>
              <a:rPr lang="en-GB" i="1" baseline="30000" dirty="0" smtClean="0"/>
              <a:t>*</a:t>
            </a:r>
            <a:r>
              <a:rPr lang="en-GB" i="1" dirty="0" smtClean="0"/>
              <a:t>- </a:t>
            </a:r>
            <a:r>
              <a:rPr lang="en-GB" i="1" dirty="0" err="1" smtClean="0"/>
              <a:t>s</a:t>
            </a:r>
            <a:r>
              <a:rPr lang="en-GB" i="1" baseline="-25000" dirty="0" err="1" smtClean="0"/>
              <a:t>D</a:t>
            </a:r>
            <a:endParaRPr lang="en-GB" i="1" dirty="0" smtClean="0"/>
          </a:p>
        </p:txBody>
      </p:sp>
      <p:sp>
        <p:nvSpPr>
          <p:cNvPr id="21" name="Freeform 20"/>
          <p:cNvSpPr/>
          <p:nvPr/>
        </p:nvSpPr>
        <p:spPr>
          <a:xfrm>
            <a:off x="3851920" y="3861048"/>
            <a:ext cx="576064" cy="144016"/>
          </a:xfrm>
          <a:custGeom>
            <a:avLst/>
            <a:gdLst>
              <a:gd name="connsiteX0" fmla="*/ 0 w 971550"/>
              <a:gd name="connsiteY0" fmla="*/ 0 h 190500"/>
              <a:gd name="connsiteX1" fmla="*/ 266700 w 971550"/>
              <a:gd name="connsiteY1" fmla="*/ 104775 h 190500"/>
              <a:gd name="connsiteX2" fmla="*/ 714375 w 971550"/>
              <a:gd name="connsiteY2" fmla="*/ 114300 h 190500"/>
              <a:gd name="connsiteX3" fmla="*/ 971550 w 971550"/>
              <a:gd name="connsiteY3" fmla="*/ 19050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1550" h="190500">
                <a:moveTo>
                  <a:pt x="0" y="0"/>
                </a:moveTo>
                <a:cubicBezTo>
                  <a:pt x="73819" y="42862"/>
                  <a:pt x="147638" y="85725"/>
                  <a:pt x="266700" y="104775"/>
                </a:cubicBezTo>
                <a:cubicBezTo>
                  <a:pt x="385763" y="123825"/>
                  <a:pt x="596900" y="100013"/>
                  <a:pt x="714375" y="114300"/>
                </a:cubicBezTo>
                <a:cubicBezTo>
                  <a:pt x="831850" y="128587"/>
                  <a:pt x="935038" y="180975"/>
                  <a:pt x="971550" y="19050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4572000" y="2996953"/>
            <a:ext cx="0" cy="2304255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411760" y="3933056"/>
            <a:ext cx="237626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627784" y="234888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Reserve  supply</a:t>
            </a:r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635896" y="2708920"/>
            <a:ext cx="43204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 rot="291351">
            <a:off x="2495732" y="3125696"/>
            <a:ext cx="1362640" cy="522229"/>
          </a:xfrm>
          <a:custGeom>
            <a:avLst/>
            <a:gdLst>
              <a:gd name="connsiteX0" fmla="*/ 0 w 1514475"/>
              <a:gd name="connsiteY0" fmla="*/ 116681 h 816769"/>
              <a:gd name="connsiteX1" fmla="*/ 957263 w 1514475"/>
              <a:gd name="connsiteY1" fmla="*/ 116681 h 816769"/>
              <a:gd name="connsiteX2" fmla="*/ 1514475 w 1514475"/>
              <a:gd name="connsiteY2" fmla="*/ 816769 h 81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4475" h="816769">
                <a:moveTo>
                  <a:pt x="0" y="116681"/>
                </a:moveTo>
                <a:cubicBezTo>
                  <a:pt x="352425" y="58340"/>
                  <a:pt x="704851" y="0"/>
                  <a:pt x="957263" y="116681"/>
                </a:cubicBezTo>
                <a:cubicBezTo>
                  <a:pt x="1209675" y="233362"/>
                  <a:pt x="1419225" y="695325"/>
                  <a:pt x="1514475" y="816769"/>
                </a:cubicBezTo>
              </a:path>
            </a:pathLst>
          </a:custGeom>
          <a:ln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form 29"/>
          <p:cNvSpPr/>
          <p:nvPr/>
        </p:nvSpPr>
        <p:spPr>
          <a:xfrm rot="11111879">
            <a:off x="4379364" y="4147907"/>
            <a:ext cx="1590427" cy="588489"/>
          </a:xfrm>
          <a:custGeom>
            <a:avLst/>
            <a:gdLst>
              <a:gd name="connsiteX0" fmla="*/ 0 w 1514475"/>
              <a:gd name="connsiteY0" fmla="*/ 116681 h 816769"/>
              <a:gd name="connsiteX1" fmla="*/ 957263 w 1514475"/>
              <a:gd name="connsiteY1" fmla="*/ 116681 h 816769"/>
              <a:gd name="connsiteX2" fmla="*/ 1514475 w 1514475"/>
              <a:gd name="connsiteY2" fmla="*/ 816769 h 81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4475" h="816769">
                <a:moveTo>
                  <a:pt x="0" y="116681"/>
                </a:moveTo>
                <a:cubicBezTo>
                  <a:pt x="352425" y="58340"/>
                  <a:pt x="704851" y="0"/>
                  <a:pt x="957263" y="116681"/>
                </a:cubicBezTo>
                <a:cubicBezTo>
                  <a:pt x="1209675" y="233362"/>
                  <a:pt x="1419225" y="695325"/>
                  <a:pt x="1514475" y="816769"/>
                </a:cubicBezTo>
              </a:path>
            </a:pathLst>
          </a:custGeom>
          <a:ln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reeform 30"/>
          <p:cNvSpPr/>
          <p:nvPr/>
        </p:nvSpPr>
        <p:spPr>
          <a:xfrm>
            <a:off x="3851920" y="3717032"/>
            <a:ext cx="576064" cy="360040"/>
          </a:xfrm>
          <a:custGeom>
            <a:avLst/>
            <a:gdLst>
              <a:gd name="connsiteX0" fmla="*/ 0 w 971550"/>
              <a:gd name="connsiteY0" fmla="*/ 0 h 190500"/>
              <a:gd name="connsiteX1" fmla="*/ 266700 w 971550"/>
              <a:gd name="connsiteY1" fmla="*/ 104775 h 190500"/>
              <a:gd name="connsiteX2" fmla="*/ 714375 w 971550"/>
              <a:gd name="connsiteY2" fmla="*/ 114300 h 190500"/>
              <a:gd name="connsiteX3" fmla="*/ 971550 w 971550"/>
              <a:gd name="connsiteY3" fmla="*/ 19050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1550" h="190500">
                <a:moveTo>
                  <a:pt x="0" y="0"/>
                </a:moveTo>
                <a:cubicBezTo>
                  <a:pt x="73819" y="42862"/>
                  <a:pt x="147638" y="85725"/>
                  <a:pt x="266700" y="104775"/>
                </a:cubicBezTo>
                <a:cubicBezTo>
                  <a:pt x="385763" y="123825"/>
                  <a:pt x="596900" y="100013"/>
                  <a:pt x="714375" y="114300"/>
                </a:cubicBezTo>
                <a:cubicBezTo>
                  <a:pt x="831850" y="128587"/>
                  <a:pt x="935038" y="180975"/>
                  <a:pt x="971550" y="190500"/>
                </a:cubicBezTo>
              </a:path>
            </a:pathLst>
          </a:custGeom>
          <a:ln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 rot="10800000">
            <a:off x="1691680" y="2204864"/>
            <a:ext cx="738664" cy="8640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GB" dirty="0" smtClean="0"/>
              <a:t>Interest</a:t>
            </a:r>
          </a:p>
          <a:p>
            <a:r>
              <a:rPr lang="en-GB" dirty="0" smtClean="0"/>
              <a:t> rates (</a:t>
            </a:r>
            <a:r>
              <a:rPr lang="en-GB" i="1" dirty="0" err="1" smtClean="0"/>
              <a:t>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2060104" y="926396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(b) Effect of a wider corridor</a:t>
            </a:r>
            <a:endParaRPr lang="ko-KR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871700" y="402682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1: The demand curve for reserves with a target range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411760" y="2420888"/>
            <a:ext cx="0" cy="28803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411760" y="5301208"/>
            <a:ext cx="38164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923928" y="2420888"/>
            <a:ext cx="0" cy="28803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22" idx="2"/>
          </p:cNvCxnSpPr>
          <p:nvPr/>
        </p:nvCxnSpPr>
        <p:spPr>
          <a:xfrm flipV="1">
            <a:off x="2411760" y="3789038"/>
            <a:ext cx="1499389" cy="2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11960" y="220486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Reserves  supply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123728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/>
              <a:t>i</a:t>
            </a:r>
            <a:r>
              <a:rPr lang="en-GB" i="1" baseline="30000" dirty="0" smtClean="0"/>
              <a:t>*</a:t>
            </a:r>
            <a:endParaRPr lang="en-GB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427984" y="321297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Reserves  demand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779912" y="530120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995936" y="2492896"/>
            <a:ext cx="86409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843808" y="52919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4283968" y="3573016"/>
            <a:ext cx="43204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Freeform 52"/>
          <p:cNvSpPr/>
          <p:nvPr/>
        </p:nvSpPr>
        <p:spPr>
          <a:xfrm rot="196860">
            <a:off x="2466431" y="3460637"/>
            <a:ext cx="1518463" cy="429317"/>
          </a:xfrm>
          <a:custGeom>
            <a:avLst/>
            <a:gdLst>
              <a:gd name="connsiteX0" fmla="*/ 0 w 1514475"/>
              <a:gd name="connsiteY0" fmla="*/ 116681 h 816769"/>
              <a:gd name="connsiteX1" fmla="*/ 957263 w 1514475"/>
              <a:gd name="connsiteY1" fmla="*/ 116681 h 816769"/>
              <a:gd name="connsiteX2" fmla="*/ 1514475 w 1514475"/>
              <a:gd name="connsiteY2" fmla="*/ 816769 h 81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4475" h="816769">
                <a:moveTo>
                  <a:pt x="0" y="116681"/>
                </a:moveTo>
                <a:cubicBezTo>
                  <a:pt x="352425" y="58340"/>
                  <a:pt x="704851" y="0"/>
                  <a:pt x="957263" y="116681"/>
                </a:cubicBezTo>
                <a:cubicBezTo>
                  <a:pt x="1209675" y="233362"/>
                  <a:pt x="1419225" y="695325"/>
                  <a:pt x="1514475" y="81676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Freeform 54"/>
          <p:cNvSpPr/>
          <p:nvPr/>
        </p:nvSpPr>
        <p:spPr>
          <a:xfrm rot="11118891">
            <a:off x="3924332" y="3980431"/>
            <a:ext cx="1572180" cy="429317"/>
          </a:xfrm>
          <a:custGeom>
            <a:avLst/>
            <a:gdLst>
              <a:gd name="connsiteX0" fmla="*/ 0 w 1514475"/>
              <a:gd name="connsiteY0" fmla="*/ 116681 h 816769"/>
              <a:gd name="connsiteX1" fmla="*/ 957263 w 1514475"/>
              <a:gd name="connsiteY1" fmla="*/ 116681 h 816769"/>
              <a:gd name="connsiteX2" fmla="*/ 1514475 w 1514475"/>
              <a:gd name="connsiteY2" fmla="*/ 816769 h 81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4475" h="816769">
                <a:moveTo>
                  <a:pt x="0" y="116681"/>
                </a:moveTo>
                <a:cubicBezTo>
                  <a:pt x="352425" y="58340"/>
                  <a:pt x="704851" y="0"/>
                  <a:pt x="957263" y="116681"/>
                </a:cubicBezTo>
                <a:cubicBezTo>
                  <a:pt x="1209675" y="233362"/>
                  <a:pt x="1419225" y="695325"/>
                  <a:pt x="1514475" y="81676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sp>
        <p:nvSpPr>
          <p:cNvPr id="59" name="TextBox 58"/>
          <p:cNvSpPr txBox="1"/>
          <p:nvPr/>
        </p:nvSpPr>
        <p:spPr>
          <a:xfrm>
            <a:off x="1835696" y="321297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</a:t>
            </a:r>
            <a:r>
              <a:rPr lang="en-GB" i="1" baseline="30000" dirty="0" smtClean="0"/>
              <a:t>*</a:t>
            </a:r>
            <a:r>
              <a:rPr lang="en-GB" i="1" dirty="0" smtClean="0"/>
              <a:t>+ s</a:t>
            </a:r>
            <a:endParaRPr lang="en-GB" i="1" dirty="0"/>
          </a:p>
        </p:txBody>
      </p:sp>
      <p:sp>
        <p:nvSpPr>
          <p:cNvPr id="60" name="TextBox 59"/>
          <p:cNvSpPr txBox="1"/>
          <p:nvPr/>
        </p:nvSpPr>
        <p:spPr>
          <a:xfrm>
            <a:off x="1835696" y="413978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</a:t>
            </a:r>
            <a:r>
              <a:rPr lang="en-GB" i="1" baseline="30000" dirty="0" smtClean="0"/>
              <a:t>*</a:t>
            </a:r>
            <a:r>
              <a:rPr lang="en-GB" i="1" dirty="0" smtClean="0"/>
              <a:t>- s</a:t>
            </a:r>
            <a:endParaRPr lang="en-GB" i="1" dirty="0"/>
          </a:p>
        </p:txBody>
      </p:sp>
      <p:sp>
        <p:nvSpPr>
          <p:cNvPr id="21" name="Freeform 20"/>
          <p:cNvSpPr/>
          <p:nvPr/>
        </p:nvSpPr>
        <p:spPr>
          <a:xfrm rot="196860">
            <a:off x="2428173" y="3140532"/>
            <a:ext cx="1518463" cy="617025"/>
          </a:xfrm>
          <a:custGeom>
            <a:avLst/>
            <a:gdLst>
              <a:gd name="connsiteX0" fmla="*/ 0 w 1514475"/>
              <a:gd name="connsiteY0" fmla="*/ 116681 h 816769"/>
              <a:gd name="connsiteX1" fmla="*/ 957263 w 1514475"/>
              <a:gd name="connsiteY1" fmla="*/ 116681 h 816769"/>
              <a:gd name="connsiteX2" fmla="*/ 1514475 w 1514475"/>
              <a:gd name="connsiteY2" fmla="*/ 816769 h 81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4475" h="816769">
                <a:moveTo>
                  <a:pt x="0" y="116681"/>
                </a:moveTo>
                <a:cubicBezTo>
                  <a:pt x="352425" y="58340"/>
                  <a:pt x="704851" y="0"/>
                  <a:pt x="957263" y="116681"/>
                </a:cubicBezTo>
                <a:cubicBezTo>
                  <a:pt x="1209675" y="233362"/>
                  <a:pt x="1419225" y="695325"/>
                  <a:pt x="1514475" y="816769"/>
                </a:cubicBezTo>
              </a:path>
            </a:pathLst>
          </a:custGeom>
          <a:ln w="12700"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 21"/>
          <p:cNvSpPr/>
          <p:nvPr/>
        </p:nvSpPr>
        <p:spPr>
          <a:xfrm rot="11118891">
            <a:off x="3881274" y="3865449"/>
            <a:ext cx="1676168" cy="567259"/>
          </a:xfrm>
          <a:custGeom>
            <a:avLst/>
            <a:gdLst>
              <a:gd name="connsiteX0" fmla="*/ 0 w 1514475"/>
              <a:gd name="connsiteY0" fmla="*/ 116681 h 816769"/>
              <a:gd name="connsiteX1" fmla="*/ 957263 w 1514475"/>
              <a:gd name="connsiteY1" fmla="*/ 116681 h 816769"/>
              <a:gd name="connsiteX2" fmla="*/ 1514475 w 1514475"/>
              <a:gd name="connsiteY2" fmla="*/ 816769 h 81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4475" h="816769">
                <a:moveTo>
                  <a:pt x="0" y="116681"/>
                </a:moveTo>
                <a:cubicBezTo>
                  <a:pt x="352425" y="58340"/>
                  <a:pt x="704851" y="0"/>
                  <a:pt x="957263" y="116681"/>
                </a:cubicBezTo>
                <a:cubicBezTo>
                  <a:pt x="1209675" y="233362"/>
                  <a:pt x="1419225" y="695325"/>
                  <a:pt x="1514475" y="816769"/>
                </a:cubicBezTo>
              </a:path>
            </a:pathLst>
          </a:custGeom>
          <a:ln w="12700"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>
            <a:off x="2411760" y="3861048"/>
            <a:ext cx="194421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835696" y="292494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chemeClr val="accent6"/>
                </a:solidFill>
              </a:rPr>
              <a:t>i</a:t>
            </a:r>
            <a:r>
              <a:rPr lang="en-GB" i="1" baseline="30000" dirty="0" smtClean="0">
                <a:solidFill>
                  <a:schemeClr val="accent6"/>
                </a:solidFill>
              </a:rPr>
              <a:t>*</a:t>
            </a:r>
            <a:r>
              <a:rPr lang="en-GB" i="1" dirty="0" smtClean="0">
                <a:solidFill>
                  <a:schemeClr val="accent6"/>
                </a:solidFill>
              </a:rPr>
              <a:t>+ </a:t>
            </a:r>
            <a:r>
              <a:rPr lang="en-GB" i="1" dirty="0" err="1" smtClean="0">
                <a:solidFill>
                  <a:schemeClr val="accent6"/>
                </a:solidFill>
              </a:rPr>
              <a:t>s</a:t>
            </a:r>
            <a:r>
              <a:rPr lang="en-GB" i="1" baseline="-25000" dirty="0" err="1" smtClean="0">
                <a:solidFill>
                  <a:schemeClr val="accent6"/>
                </a:solidFill>
              </a:rPr>
              <a:t>L</a:t>
            </a:r>
            <a:endParaRPr lang="en-GB" i="1" dirty="0">
              <a:solidFill>
                <a:schemeClr val="accent6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9592" y="404664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8: The demand curve for reserves in an asymmetric corridor system</a:t>
            </a:r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 rot="10800000">
            <a:off x="1763688" y="2060848"/>
            <a:ext cx="738664" cy="8640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GB" dirty="0" smtClean="0"/>
              <a:t>Interest</a:t>
            </a:r>
          </a:p>
          <a:p>
            <a:r>
              <a:rPr lang="en-GB" dirty="0" smtClean="0"/>
              <a:t> rates (</a:t>
            </a:r>
            <a:r>
              <a:rPr lang="en-GB" i="1" dirty="0" err="1" smtClean="0"/>
              <a:t>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5004048" y="5301208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Intended balances(T*)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0"/>
          <p:cNvCxnSpPr/>
          <p:nvPr/>
        </p:nvCxnSpPr>
        <p:spPr>
          <a:xfrm>
            <a:off x="1330448" y="1573944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31"/>
          <p:cNvCxnSpPr>
            <a:stCxn id="21" idx="3"/>
          </p:cNvCxnSpPr>
          <p:nvPr/>
        </p:nvCxnSpPr>
        <p:spPr>
          <a:xfrm>
            <a:off x="1618480" y="2150008"/>
            <a:ext cx="2736304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32"/>
          <p:cNvCxnSpPr/>
          <p:nvPr/>
        </p:nvCxnSpPr>
        <p:spPr>
          <a:xfrm>
            <a:off x="2338560" y="1213904"/>
            <a:ext cx="0" cy="18002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1474464" y="1285912"/>
            <a:ext cx="504056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GB" sz="1400" b="0" i="1" u="none" strike="noStrike" kern="1200" cap="none" spc="0" normalizeH="0" baseline="5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+s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474464" y="2726072"/>
            <a:ext cx="504056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GB" sz="1400" b="0" i="1" u="none" strike="noStrike" kern="1200" cap="none" spc="0" normalizeH="0" baseline="5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482576" y="1069888"/>
            <a:ext cx="792088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GB" sz="1400" b="0" i="1" u="none" strike="noStrike" kern="1200" cap="none" spc="0" normalizeH="0" baseline="5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+s+</a:t>
            </a: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λ</a:t>
            </a:r>
            <a:endParaRPr kumimoji="0" lang="en-GB" sz="1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0" name="Straight Connector 36"/>
          <p:cNvCxnSpPr/>
          <p:nvPr/>
        </p:nvCxnSpPr>
        <p:spPr>
          <a:xfrm>
            <a:off x="3346672" y="1213904"/>
            <a:ext cx="0" cy="18002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37"/>
          <p:cNvCxnSpPr/>
          <p:nvPr/>
        </p:nvCxnSpPr>
        <p:spPr>
          <a:xfrm>
            <a:off x="2338560" y="2005992"/>
            <a:ext cx="1008112" cy="0"/>
          </a:xfrm>
          <a:prstGeom prst="line">
            <a:avLst/>
          </a:prstGeom>
          <a:ln w="15875">
            <a:solidFill>
              <a:schemeClr val="accent4">
                <a:lumMod val="75000"/>
              </a:schemeClr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2554584" y="2726072"/>
            <a:ext cx="792088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GB" sz="1400" b="0" i="1" u="none" strike="noStrike" kern="1200" cap="none" spc="0" normalizeH="0" baseline="5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s + </a:t>
            </a: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θ</a:t>
            </a:r>
            <a:endParaRPr kumimoji="0" lang="en-GB" sz="1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346672" y="997880"/>
            <a:ext cx="93610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GB" sz="1400" b="0" i="1" u="none" strike="noStrike" kern="1200" cap="none" spc="0" normalizeH="0" baseline="5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+s+</a:t>
            </a: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λ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+</a:t>
            </a: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δ</a:t>
            </a:r>
            <a:endParaRPr kumimoji="0" lang="en-GB" sz="1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490688" y="2726072"/>
            <a:ext cx="792088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GB" sz="1400" b="0" i="1" u="none" strike="noStrike" kern="1200" cap="none" spc="0" normalizeH="0" baseline="5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s + </a:t>
            </a: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θ</a:t>
            </a:r>
            <a:endParaRPr kumimoji="0" lang="en-GB" sz="1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5" name="Straight Connector 41"/>
          <p:cNvCxnSpPr/>
          <p:nvPr/>
        </p:nvCxnSpPr>
        <p:spPr>
          <a:xfrm>
            <a:off x="1330448" y="2726072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42"/>
          <p:cNvCxnSpPr/>
          <p:nvPr/>
        </p:nvCxnSpPr>
        <p:spPr>
          <a:xfrm>
            <a:off x="2338560" y="1357920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43"/>
          <p:cNvCxnSpPr/>
          <p:nvPr/>
        </p:nvCxnSpPr>
        <p:spPr>
          <a:xfrm>
            <a:off x="2338560" y="2654064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44"/>
          <p:cNvCxnSpPr/>
          <p:nvPr/>
        </p:nvCxnSpPr>
        <p:spPr>
          <a:xfrm>
            <a:off x="3346672" y="1285912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45"/>
          <p:cNvCxnSpPr/>
          <p:nvPr/>
        </p:nvCxnSpPr>
        <p:spPr>
          <a:xfrm>
            <a:off x="3346672" y="2654064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46"/>
          <p:cNvCxnSpPr/>
          <p:nvPr/>
        </p:nvCxnSpPr>
        <p:spPr>
          <a:xfrm>
            <a:off x="3346672" y="1933984"/>
            <a:ext cx="1008112" cy="0"/>
          </a:xfrm>
          <a:prstGeom prst="line">
            <a:avLst/>
          </a:prstGeom>
          <a:ln w="15875">
            <a:solidFill>
              <a:schemeClr val="accent4">
                <a:lumMod val="75000"/>
              </a:schemeClr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" name="Title 1"/>
          <p:cNvSpPr txBox="1">
            <a:spLocks/>
          </p:cNvSpPr>
          <p:nvPr/>
        </p:nvSpPr>
        <p:spPr>
          <a:xfrm>
            <a:off x="1258440" y="2005992"/>
            <a:ext cx="36004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GB" sz="1400" b="0" i="1" u="none" strike="noStrike" kern="1200" cap="none" spc="0" normalizeH="0" baseline="5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</a:t>
            </a:r>
            <a:endParaRPr kumimoji="0" lang="en-GB" sz="1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08390" y="4077072"/>
            <a:ext cx="6948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</a:t>
            </a:r>
            <a:r>
              <a:rPr lang="en-US" altLang="ko-KR" dirty="0" smtClean="0"/>
              <a:t>10: Effect of the stigma effect, credit risk and cost of collateral on the overnight interest rate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187624" y="5013176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(a) </a:t>
            </a:r>
            <a:r>
              <a:rPr lang="en-US" altLang="ko-KR" dirty="0" smtClean="0"/>
              <a:t>When the unsecured </a:t>
            </a:r>
            <a:r>
              <a:rPr lang="en-US" altLang="ko-KR" dirty="0" smtClean="0"/>
              <a:t>O/N market is the norm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7205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5"/>
          <p:cNvCxnSpPr/>
          <p:nvPr/>
        </p:nvCxnSpPr>
        <p:spPr>
          <a:xfrm>
            <a:off x="1763688" y="1484784"/>
            <a:ext cx="100811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Straight Connector 6"/>
          <p:cNvCxnSpPr/>
          <p:nvPr/>
        </p:nvCxnSpPr>
        <p:spPr>
          <a:xfrm>
            <a:off x="1763688" y="692696"/>
            <a:ext cx="0" cy="18002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1115616" y="764704"/>
            <a:ext cx="504056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GB" sz="1400" b="0" i="1" u="none" strike="noStrike" kern="1200" cap="none" spc="0" normalizeH="0" baseline="5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+s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43608" y="2276872"/>
            <a:ext cx="504056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GB" sz="1400" b="0" i="1" u="none" strike="noStrike" kern="1200" cap="none" spc="0" normalizeH="0" baseline="5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07704" y="548680"/>
            <a:ext cx="792088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GB" sz="1400" b="0" i="1" u="none" strike="noStrike" kern="1200" cap="none" spc="0" normalizeH="0" baseline="5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+s+</a:t>
            </a: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λ</a:t>
            </a:r>
            <a:endParaRPr kumimoji="0" lang="en-GB" sz="1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9" name="Straight Connector 14"/>
          <p:cNvCxnSpPr/>
          <p:nvPr/>
        </p:nvCxnSpPr>
        <p:spPr>
          <a:xfrm>
            <a:off x="2771800" y="692696"/>
            <a:ext cx="0" cy="18002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1979712" y="2276872"/>
            <a:ext cx="57606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GB" sz="1400" b="0" i="1" u="none" strike="noStrike" kern="1200" cap="none" spc="0" normalizeH="0" baseline="5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843808" y="2348880"/>
            <a:ext cx="7200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GB" sz="1400" b="0" i="1" u="none" strike="noStrike" kern="1200" cap="none" spc="0" normalizeH="0" baseline="5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s - </a:t>
            </a: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δ</a:t>
            </a:r>
            <a:endParaRPr kumimoji="0" lang="en-GB" sz="1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71800" y="548680"/>
            <a:ext cx="792088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GB" sz="1400" b="0" i="1" u="none" strike="noStrike" kern="1200" cap="none" spc="0" normalizeH="0" baseline="5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+s+</a:t>
            </a: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λ</a:t>
            </a:r>
            <a:endParaRPr kumimoji="0" lang="en-GB" sz="1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3" name="Straight Connector 21"/>
          <p:cNvCxnSpPr/>
          <p:nvPr/>
        </p:nvCxnSpPr>
        <p:spPr>
          <a:xfrm>
            <a:off x="755576" y="1052736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22"/>
          <p:cNvCxnSpPr/>
          <p:nvPr/>
        </p:nvCxnSpPr>
        <p:spPr>
          <a:xfrm>
            <a:off x="755576" y="2204864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23"/>
          <p:cNvCxnSpPr/>
          <p:nvPr/>
        </p:nvCxnSpPr>
        <p:spPr>
          <a:xfrm>
            <a:off x="1763688" y="836712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24"/>
          <p:cNvCxnSpPr/>
          <p:nvPr/>
        </p:nvCxnSpPr>
        <p:spPr>
          <a:xfrm>
            <a:off x="1763688" y="2204864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25"/>
          <p:cNvCxnSpPr/>
          <p:nvPr/>
        </p:nvCxnSpPr>
        <p:spPr>
          <a:xfrm>
            <a:off x="2771800" y="836712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27"/>
          <p:cNvCxnSpPr/>
          <p:nvPr/>
        </p:nvCxnSpPr>
        <p:spPr>
          <a:xfrm>
            <a:off x="2771800" y="1556792"/>
            <a:ext cx="100811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28"/>
          <p:cNvCxnSpPr>
            <a:stCxn id="21" idx="3"/>
          </p:cNvCxnSpPr>
          <p:nvPr/>
        </p:nvCxnSpPr>
        <p:spPr>
          <a:xfrm>
            <a:off x="971600" y="1628800"/>
            <a:ext cx="2808312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29"/>
          <p:cNvCxnSpPr/>
          <p:nvPr/>
        </p:nvCxnSpPr>
        <p:spPr>
          <a:xfrm>
            <a:off x="2771800" y="2276872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itle 1"/>
          <p:cNvSpPr txBox="1">
            <a:spLocks/>
          </p:cNvSpPr>
          <p:nvPr/>
        </p:nvSpPr>
        <p:spPr>
          <a:xfrm>
            <a:off x="611560" y="1484784"/>
            <a:ext cx="36004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GB" sz="1400" b="0" i="1" u="none" strike="noStrike" kern="1200" cap="none" spc="0" normalizeH="0" baseline="5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</a:t>
            </a:r>
            <a:endParaRPr kumimoji="0" lang="en-GB" sz="1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08390" y="4077072"/>
            <a:ext cx="6948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</a:t>
            </a:r>
            <a:r>
              <a:rPr lang="en-US" altLang="ko-KR" dirty="0" smtClean="0"/>
              <a:t>10: Effect of the stigma effect, credit risk and cost of collateral on the overnight interest rate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187624" y="5013176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(b) When the secured </a:t>
            </a:r>
            <a:r>
              <a:rPr lang="en-US" altLang="ko-KR" dirty="0" smtClean="0"/>
              <a:t>O/N market is the norm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5010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2466</TotalTime>
  <Words>250</Words>
  <Application>Microsoft Office PowerPoint</Application>
  <PresentationFormat>화면 슬라이드 쇼(4:3)</PresentationFormat>
  <Paragraphs>54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Bank of England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320003</dc:creator>
  <cp:lastModifiedBy>이지호</cp:lastModifiedBy>
  <cp:revision>227</cp:revision>
  <dcterms:created xsi:type="dcterms:W3CDTF">2011-06-09T12:17:26Z</dcterms:created>
  <dcterms:modified xsi:type="dcterms:W3CDTF">2016-01-03T11:25:35Z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-725900678</vt:i4>
  </property>
  <property fmtid="{D5CDD505-2E9C-101B-9397-08002B2CF9AE}" pid="3" name="_NewReviewCycle">
    <vt:lpwstr/>
  </property>
  <property fmtid="{D5CDD505-2E9C-101B-9397-08002B2CF9AE}" pid="4" name="_EmailSubject">
    <vt:lpwstr>corridor update</vt:lpwstr>
  </property>
  <property fmtid="{D5CDD505-2E9C-101B-9397-08002B2CF9AE}" pid="5" name="_AuthorEmail">
    <vt:lpwstr>Jiho.Lee@bankofengland.gsi.gov.uk</vt:lpwstr>
  </property>
  <property fmtid="{D5CDD505-2E9C-101B-9397-08002B2CF9AE}" pid="6" name="_AuthorEmailDisplayName">
    <vt:lpwstr>Lee, Jiho</vt:lpwstr>
  </property>
  <property fmtid="{D5CDD505-2E9C-101B-9397-08002B2CF9AE}" pid="7" name="_PreviousAdHocReviewCycleID">
    <vt:i4>294156396</vt:i4>
  </property>
</Properties>
</file>